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7" r:id="rId2"/>
    <p:sldId id="258" r:id="rId3"/>
    <p:sldId id="283" r:id="rId4"/>
    <p:sldId id="275" r:id="rId5"/>
    <p:sldId id="273" r:id="rId6"/>
    <p:sldId id="280" r:id="rId7"/>
    <p:sldId id="269" r:id="rId8"/>
    <p:sldId id="261" r:id="rId9"/>
    <p:sldId id="279" r:id="rId10"/>
    <p:sldId id="270" r:id="rId11"/>
    <p:sldId id="272" r:id="rId12"/>
    <p:sldId id="282" r:id="rId13"/>
    <p:sldId id="281" r:id="rId14"/>
    <p:sldId id="263" r:id="rId15"/>
    <p:sldId id="264" r:id="rId16"/>
    <p:sldId id="266" r:id="rId17"/>
    <p:sldId id="267" r:id="rId18"/>
    <p:sldId id="278" r:id="rId19"/>
    <p:sldId id="271" r:id="rId20"/>
    <p:sldId id="268" r:id="rId21"/>
    <p:sldId id="277" r:id="rId22"/>
    <p:sldId id="284" r:id="rId23"/>
    <p:sldId id="28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02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66E3B-A697-3444-9F61-E5D3B4CDFDFD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B96ED-178E-7D40-9612-9E7E53636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135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9pPr>
          </a:lstStyle>
          <a:p>
            <a:fld id="{1C0923D6-D641-2443-A780-2564996E7DE3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1pPr>
            <a:lvl2pPr marL="729057" indent="-280406">
              <a:defRPr sz="35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21626" indent="-224325">
              <a:defRPr sz="35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570276" indent="-224325">
              <a:defRPr sz="35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18927" indent="-224325">
              <a:defRPr sz="35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fld id="{520C3CC8-0EBC-9A46-B5A6-F51327345514}" type="slidenum">
              <a:rPr lang="en-US" sz="1200">
                <a:solidFill>
                  <a:schemeClr val="tx1"/>
                </a:solidFill>
                <a:latin typeface="Times" charset="0"/>
              </a:rPr>
              <a:pPr/>
              <a:t>3</a:t>
            </a:fld>
            <a:endParaRPr lang="en-US" sz="120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2FC7-16CF-DB42-B4CB-442B8ABFA9E7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3141-7CAF-FB46-934A-1F6DD7E6E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42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2FC7-16CF-DB42-B4CB-442B8ABFA9E7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3141-7CAF-FB46-934A-1F6DD7E6E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540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2FC7-16CF-DB42-B4CB-442B8ABFA9E7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3141-7CAF-FB46-934A-1F6DD7E6E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768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2FC7-16CF-DB42-B4CB-442B8ABFA9E7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3141-7CAF-FB46-934A-1F6DD7E6E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820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2FC7-16CF-DB42-B4CB-442B8ABFA9E7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3141-7CAF-FB46-934A-1F6DD7E6E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308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2FC7-16CF-DB42-B4CB-442B8ABFA9E7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3141-7CAF-FB46-934A-1F6DD7E6E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00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2FC7-16CF-DB42-B4CB-442B8ABFA9E7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3141-7CAF-FB46-934A-1F6DD7E6E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32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2FC7-16CF-DB42-B4CB-442B8ABFA9E7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3141-7CAF-FB46-934A-1F6DD7E6E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610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2FC7-16CF-DB42-B4CB-442B8ABFA9E7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3141-7CAF-FB46-934A-1F6DD7E6E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46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2FC7-16CF-DB42-B4CB-442B8ABFA9E7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3141-7CAF-FB46-934A-1F6DD7E6E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6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2FC7-16CF-DB42-B4CB-442B8ABFA9E7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3141-7CAF-FB46-934A-1F6DD7E6E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730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22FC7-16CF-DB42-B4CB-442B8ABFA9E7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03141-7CAF-FB46-934A-1F6DD7E6E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031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Hepatitis B: A Crash Course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 smtClean="0"/>
          </a:p>
          <a:p>
            <a:r>
              <a:rPr lang="en-US" smtClean="0"/>
              <a:t>Yu-Ming Chang</a:t>
            </a:r>
          </a:p>
          <a:p>
            <a:r>
              <a:rPr lang="en-US" smtClean="0"/>
              <a:t>October 21, 2014</a:t>
            </a:r>
            <a:endParaRPr lang="en-US" dirty="0" smtClean="0"/>
          </a:p>
        </p:txBody>
      </p:sp>
      <p:pic>
        <p:nvPicPr>
          <p:cNvPr id="4" name="Picture 3" descr="cchs-150x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462" y="6055179"/>
            <a:ext cx="1545538" cy="80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82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700" y="0"/>
            <a:ext cx="6578600" cy="519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8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700" y="0"/>
            <a:ext cx="65786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52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700" y="0"/>
            <a:ext cx="6578600" cy="494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42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700" y="0"/>
            <a:ext cx="6578600" cy="509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27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300" y="0"/>
            <a:ext cx="61087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635015" y="1295145"/>
            <a:ext cx="94416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455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0"/>
            <a:ext cx="44958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760346" y="4954973"/>
            <a:ext cx="103607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98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0"/>
            <a:ext cx="44958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952522" y="384366"/>
            <a:ext cx="98594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753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900" y="0"/>
            <a:ext cx="49022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86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0"/>
            <a:ext cx="44958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1036076" y="2907809"/>
            <a:ext cx="113634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72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700" y="0"/>
            <a:ext cx="45339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960877" y="467923"/>
            <a:ext cx="9274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27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Prevalence of Chronic HBV Infection Age 19-49 in 2005</a:t>
            </a:r>
            <a:endParaRPr lang="en-US" dirty="0"/>
          </a:p>
        </p:txBody>
      </p:sp>
      <p:pic>
        <p:nvPicPr>
          <p:cNvPr id="8" name="Content Placeholder 7" descr="map_3-04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28" r="-7928"/>
          <a:stretch>
            <a:fillRect/>
          </a:stretch>
        </p:blipFill>
        <p:spPr/>
      </p:pic>
      <p:sp>
        <p:nvSpPr>
          <p:cNvPr id="9" name="Rectangle 8"/>
          <p:cNvSpPr/>
          <p:nvPr/>
        </p:nvSpPr>
        <p:spPr>
          <a:xfrm>
            <a:off x="962225" y="6106861"/>
            <a:ext cx="73463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wwwnc.cdc.gov</a:t>
            </a:r>
            <a:r>
              <a:rPr lang="en-US" dirty="0" smtClean="0"/>
              <a:t>/travel/</a:t>
            </a:r>
            <a:r>
              <a:rPr lang="en-US" dirty="0" err="1" smtClean="0"/>
              <a:t>yellowbook</a:t>
            </a:r>
            <a:r>
              <a:rPr lang="en-US" dirty="0" smtClean="0"/>
              <a:t>/2014/chapter-3-infectious-diseases-related-to-travel/hepatitis-b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8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0"/>
            <a:ext cx="54610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685147" y="2840963"/>
            <a:ext cx="10444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31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900" y="0"/>
            <a:ext cx="56515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74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HCC Screening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Africans over 20 years of age</a:t>
            </a:r>
          </a:p>
          <a:p>
            <a:r>
              <a:rPr lang="en-US" dirty="0" smtClean="0"/>
              <a:t>Asian men </a:t>
            </a:r>
            <a:r>
              <a:rPr lang="en-US" dirty="0"/>
              <a:t>over 40 </a:t>
            </a:r>
            <a:r>
              <a:rPr lang="en-US" dirty="0" smtClean="0"/>
              <a:t>years</a:t>
            </a:r>
          </a:p>
          <a:p>
            <a:r>
              <a:rPr lang="en-US" dirty="0" smtClean="0"/>
              <a:t>Asian </a:t>
            </a:r>
            <a:r>
              <a:rPr lang="en-US" dirty="0"/>
              <a:t>women over 50 </a:t>
            </a:r>
            <a:r>
              <a:rPr lang="en-US" dirty="0" smtClean="0"/>
              <a:t>years</a:t>
            </a:r>
          </a:p>
          <a:p>
            <a:r>
              <a:rPr lang="en-US" dirty="0"/>
              <a:t>Any carrier over 40 years with persistent or intermittent ALT elevation and/or high HBV DNA level &gt;2,000 IU/mL</a:t>
            </a:r>
          </a:p>
          <a:p>
            <a:r>
              <a:rPr lang="en-US" dirty="0" smtClean="0"/>
              <a:t>Cirrhosis</a:t>
            </a:r>
          </a:p>
          <a:p>
            <a:r>
              <a:rPr lang="en-US" dirty="0" smtClean="0"/>
              <a:t>Family history of HCC</a:t>
            </a:r>
          </a:p>
        </p:txBody>
      </p:sp>
    </p:spTree>
    <p:extLst>
      <p:ext uri="{BB962C8B-B14F-4D97-AF65-F5344CB8AC3E}">
        <p14:creationId xmlns:p14="http://schemas.microsoft.com/office/powerpoint/2010/main" val="47193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Home Points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HBV infection can be complicated but treatment is simple</a:t>
            </a:r>
          </a:p>
          <a:p>
            <a:r>
              <a:rPr lang="en-US" dirty="0" smtClean="0"/>
              <a:t>HBV-induced </a:t>
            </a:r>
            <a:r>
              <a:rPr lang="en-US" dirty="0" err="1" smtClean="0"/>
              <a:t>transaminitis</a:t>
            </a:r>
            <a:r>
              <a:rPr lang="en-US" dirty="0" smtClean="0"/>
              <a:t> can wax/wane</a:t>
            </a:r>
          </a:p>
          <a:p>
            <a:r>
              <a:rPr lang="en-US" dirty="0" smtClean="0"/>
              <a:t>Persistently normal ALT with HBS antigen positivity do not require treatment</a:t>
            </a:r>
          </a:p>
          <a:p>
            <a:r>
              <a:rPr lang="en-US" dirty="0" smtClean="0"/>
              <a:t>Chronic HBV: get CMP, INR, CBC, HBV DNA before referring to </a:t>
            </a:r>
            <a:r>
              <a:rPr lang="en-US" dirty="0" err="1" smtClean="0"/>
              <a:t>hepatology</a:t>
            </a:r>
            <a:endParaRPr lang="en-US" dirty="0" smtClean="0"/>
          </a:p>
          <a:p>
            <a:r>
              <a:rPr lang="en-US" dirty="0" smtClean="0"/>
              <a:t>Don’t forget co-infections: HCV, HDV, HIV</a:t>
            </a:r>
          </a:p>
          <a:p>
            <a:r>
              <a:rPr lang="en-US" dirty="0" smtClean="0"/>
              <a:t>Don’t forget vaccination: HAV, flu, Pneumococcal</a:t>
            </a:r>
          </a:p>
          <a:p>
            <a:r>
              <a:rPr lang="en-US" dirty="0" smtClean="0"/>
              <a:t>Don’t forget HCC screen in non-cirrhotic patients</a:t>
            </a:r>
          </a:p>
        </p:txBody>
      </p:sp>
    </p:spTree>
    <p:extLst>
      <p:ext uri="{BB962C8B-B14F-4D97-AF65-F5344CB8AC3E}">
        <p14:creationId xmlns:p14="http://schemas.microsoft.com/office/powerpoint/2010/main" val="76061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"/>
          <a:stretch>
            <a:fillRect/>
          </a:stretch>
        </p:blipFill>
        <p:spPr bwMode="auto">
          <a:xfrm>
            <a:off x="0" y="588963"/>
            <a:ext cx="9144000" cy="581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039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300" y="0"/>
            <a:ext cx="56134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635015" y="3158482"/>
            <a:ext cx="1211540" cy="167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672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0"/>
            <a:ext cx="45720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14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0"/>
            <a:ext cx="75819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41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0"/>
            <a:ext cx="62738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28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0"/>
            <a:ext cx="69723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97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0"/>
            <a:ext cx="71628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68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136</Words>
  <Application>Microsoft Office PowerPoint</Application>
  <PresentationFormat>On-screen Show (4:3)</PresentationFormat>
  <Paragraphs>23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Hepatitis B: A Crash Course</vt:lpstr>
      <vt:lpstr>Prevalence of Chronic HBV Infection Age 19-49 in 2005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HCC Screening</vt:lpstr>
      <vt:lpstr>Take Home Points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Hepatitis B For Primary Care</dc:title>
  <dc:creator>Yu-Ming Chang</dc:creator>
  <cp:lastModifiedBy>Joseph Chavez Carey</cp:lastModifiedBy>
  <cp:revision>11</cp:revision>
  <dcterms:created xsi:type="dcterms:W3CDTF">2014-10-15T06:51:10Z</dcterms:created>
  <dcterms:modified xsi:type="dcterms:W3CDTF">2014-10-21T20:10:44Z</dcterms:modified>
</cp:coreProperties>
</file>